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8" r:id="rId3"/>
    <p:sldId id="306" r:id="rId4"/>
    <p:sldId id="311" r:id="rId5"/>
    <p:sldId id="312" r:id="rId6"/>
    <p:sldId id="313" r:id="rId7"/>
    <p:sldId id="298" r:id="rId8"/>
    <p:sldId id="309" r:id="rId9"/>
    <p:sldId id="307" r:id="rId10"/>
    <p:sldId id="308" r:id="rId11"/>
    <p:sldId id="263" r:id="rId12"/>
    <p:sldId id="301" r:id="rId13"/>
    <p:sldId id="314" r:id="rId14"/>
    <p:sldId id="310" r:id="rId15"/>
    <p:sldId id="302" r:id="rId16"/>
    <p:sldId id="305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 Slab" pitchFamily="2" charset="0"/>
      <p:regular r:id="rId23"/>
      <p:bold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58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995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799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398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714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59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732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329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419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975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708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65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37A3E66-CAE6-AF7F-2941-66103EDA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748" y="0"/>
            <a:ext cx="1875600" cy="1875600"/>
          </a:xfrm>
          <a:prstGeom prst="rect">
            <a:avLst/>
          </a:prstGeom>
        </p:spPr>
      </p:pic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804913" y="1257455"/>
            <a:ext cx="7262127" cy="16279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1 Axis PID Drone Controller</a:t>
            </a:r>
            <a:br>
              <a:rPr lang="en" sz="3600" dirty="0"/>
            </a:br>
            <a:r>
              <a:rPr lang="en" sz="2000" dirty="0">
                <a:solidFill>
                  <a:schemeClr val="bg2"/>
                </a:solidFill>
              </a:rPr>
              <a:t>By</a:t>
            </a:r>
            <a:endParaRPr sz="1400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AF91C-EC51-E6D4-AA61-AC546D91781E}"/>
              </a:ext>
            </a:extLst>
          </p:cNvPr>
          <p:cNvSpPr txBox="1"/>
          <p:nvPr/>
        </p:nvSpPr>
        <p:spPr>
          <a:xfrm>
            <a:off x="2085629" y="2790614"/>
            <a:ext cx="4700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M Abdullah Sohail                                     (343642)</a:t>
            </a:r>
          </a:p>
          <a:p>
            <a:r>
              <a:rPr lang="en-US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Wajih Hassan Raza		           (356850)</a:t>
            </a:r>
          </a:p>
          <a:p>
            <a:r>
              <a:rPr lang="en-US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Muhammad Ibrahim                                 (337300)</a:t>
            </a:r>
          </a:p>
          <a:p>
            <a:r>
              <a:rPr lang="en-US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Mirza </a:t>
            </a:r>
            <a:r>
              <a:rPr lang="en-US" dirty="0" err="1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Wasay</a:t>
            </a:r>
            <a:r>
              <a:rPr lang="en-US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 Baig                                      (343690)</a:t>
            </a:r>
          </a:p>
          <a:p>
            <a:r>
              <a:rPr lang="en-US" dirty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Muhammad Moiz                                       (331847)</a:t>
            </a:r>
          </a:p>
          <a:p>
            <a:endParaRPr lang="en-US" dirty="0">
              <a:solidFill>
                <a:schemeClr val="tx1"/>
              </a:solidFill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AB3B-F1EB-B113-5986-EC492CEA1AD6}"/>
              </a:ext>
            </a:extLst>
          </p:cNvPr>
          <p:cNvSpPr txBox="1"/>
          <p:nvPr/>
        </p:nvSpPr>
        <p:spPr>
          <a:xfrm>
            <a:off x="209416" y="4456147"/>
            <a:ext cx="422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Submitted to: Sir Yasir Rizwan</a:t>
            </a:r>
          </a:p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Instructor: Dr Farid Gul</a:t>
            </a:r>
          </a:p>
        </p:txBody>
      </p:sp>
      <p:sp>
        <p:nvSpPr>
          <p:cNvPr id="4" name="Google Shape;117;p18">
            <a:extLst>
              <a:ext uri="{FF2B5EF4-FFF2-40B4-BE49-F238E27FC236}">
                <a16:creationId xmlns:a16="http://schemas.microsoft.com/office/drawing/2014/main" id="{6F5CDAB6-434F-CD84-89F5-57A27A578AD4}"/>
              </a:ext>
            </a:extLst>
          </p:cNvPr>
          <p:cNvSpPr/>
          <p:nvPr/>
        </p:nvSpPr>
        <p:spPr>
          <a:xfrm>
            <a:off x="7209101" y="-58972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120;p18">
            <a:extLst>
              <a:ext uri="{FF2B5EF4-FFF2-40B4-BE49-F238E27FC236}">
                <a16:creationId xmlns:a16="http://schemas.microsoft.com/office/drawing/2014/main" id="{D241C3AE-2958-AF41-4E49-3FABF67EACA4}"/>
              </a:ext>
            </a:extLst>
          </p:cNvPr>
          <p:cNvCxnSpPr/>
          <p:nvPr/>
        </p:nvCxnSpPr>
        <p:spPr>
          <a:xfrm rot="10800000" flipH="1">
            <a:off x="8288750" y="-427635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21;p18">
            <a:extLst>
              <a:ext uri="{FF2B5EF4-FFF2-40B4-BE49-F238E27FC236}">
                <a16:creationId xmlns:a16="http://schemas.microsoft.com/office/drawing/2014/main" id="{8A0C97E5-11D6-4424-5316-402D674D2704}"/>
              </a:ext>
            </a:extLst>
          </p:cNvPr>
          <p:cNvCxnSpPr/>
          <p:nvPr/>
        </p:nvCxnSpPr>
        <p:spPr>
          <a:xfrm flipH="1">
            <a:off x="8935201" y="213538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23;p18">
            <a:extLst>
              <a:ext uri="{FF2B5EF4-FFF2-40B4-BE49-F238E27FC236}">
                <a16:creationId xmlns:a16="http://schemas.microsoft.com/office/drawing/2014/main" id="{038F53BC-4067-7481-E32C-D891B6675944}"/>
              </a:ext>
            </a:extLst>
          </p:cNvPr>
          <p:cNvSpPr/>
          <p:nvPr/>
        </p:nvSpPr>
        <p:spPr>
          <a:xfrm>
            <a:off x="7358859" y="88950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143502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Continued…</a:t>
            </a:r>
            <a:endParaRPr sz="26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51798" y="1113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10</a:t>
            </a:fld>
            <a:endParaRPr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82655-EF13-4A71-7BA2-11F0E63C9C7A}"/>
              </a:ext>
            </a:extLst>
          </p:cNvPr>
          <p:cNvSpPr txBox="1"/>
          <p:nvPr/>
        </p:nvSpPr>
        <p:spPr>
          <a:xfrm>
            <a:off x="335407" y="1629445"/>
            <a:ext cx="1898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ource Sans Pro "/>
                <a:ea typeface="Calibri" panose="020F0502020204030204" pitchFamily="34" charset="0"/>
                <a:cs typeface="Calibri" panose="020F0502020204030204" pitchFamily="34" charset="0"/>
              </a:rPr>
              <a:t>Duty Cycle M1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DDB7A-D328-E851-1774-FC45489C5C75}"/>
              </a:ext>
            </a:extLst>
          </p:cNvPr>
          <p:cNvSpPr txBox="1"/>
          <p:nvPr/>
        </p:nvSpPr>
        <p:spPr>
          <a:xfrm>
            <a:off x="335407" y="3233399"/>
            <a:ext cx="208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iource"/>
                <a:ea typeface="Calibri" panose="020F0502020204030204" pitchFamily="34" charset="0"/>
                <a:cs typeface="Calibri" panose="020F0502020204030204" pitchFamily="34" charset="0"/>
              </a:rPr>
              <a:t>Duty Cycle M2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9B5287-0B86-C138-A512-72F447F4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466" y="491126"/>
            <a:ext cx="4806624" cy="2276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6CD382-D268-8966-9D29-945ACDB4F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466" y="2612503"/>
            <a:ext cx="4806624" cy="230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2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Hardware Components</a:t>
            </a:r>
            <a:endParaRPr sz="3200" dirty="0"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2"/>
          </p:nvPr>
        </p:nvSpPr>
        <p:spPr>
          <a:xfrm>
            <a:off x="4708784" y="1010720"/>
            <a:ext cx="4149107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Arduino Nano(+Gyroscope Module)</a:t>
            </a:r>
            <a:endParaRPr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518211" y="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11</a:t>
            </a:fld>
            <a:endParaRPr sz="2000" dirty="0"/>
          </a:p>
        </p:txBody>
      </p:sp>
      <p:pic>
        <p:nvPicPr>
          <p:cNvPr id="3076" name="Picture 4" descr="Arduino Nano V3.0 | Shopikbuzz %">
            <a:extLst>
              <a:ext uri="{FF2B5EF4-FFF2-40B4-BE49-F238E27FC236}">
                <a16:creationId xmlns:a16="http://schemas.microsoft.com/office/drawing/2014/main" id="{80C18C7B-4940-DE51-9A1F-8CC8C3216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3" t="35555" r="17480" b="34595"/>
          <a:stretch/>
        </p:blipFill>
        <p:spPr bwMode="auto">
          <a:xfrm>
            <a:off x="5220215" y="1830658"/>
            <a:ext cx="3137635" cy="148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2A02CF-E4AC-13AC-A1E1-52767CAB3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078" y="1565163"/>
            <a:ext cx="1756445" cy="15776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929B63-D288-AD48-6879-7AC176F961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479" y="3484119"/>
            <a:ext cx="1566800" cy="15352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A5A29C-21E2-360D-C859-A6FFA669EF2A}"/>
              </a:ext>
            </a:extLst>
          </p:cNvPr>
          <p:cNvSpPr txBox="1"/>
          <p:nvPr/>
        </p:nvSpPr>
        <p:spPr>
          <a:xfrm>
            <a:off x="786150" y="1165053"/>
            <a:ext cx="29522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Motors and Propellers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7D5991-CAB7-D81E-C22A-5C845D9876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5452" y="3142827"/>
            <a:ext cx="1615696" cy="13875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Our Prototype</a:t>
            </a:r>
            <a:endParaRPr sz="32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92437" y="1113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12</a:t>
            </a:fld>
            <a:endParaRPr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5D65F-2FDA-2B26-9B77-FF6C7033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321" y="1180054"/>
            <a:ext cx="5617465" cy="33836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3531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Demo Video</a:t>
            </a:r>
            <a:endParaRPr sz="32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92437" y="1113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13</a:t>
            </a:fld>
            <a:endParaRPr sz="2000" dirty="0"/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99919E9C-8834-755A-9661-135230DDB4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7198" y="1097333"/>
            <a:ext cx="5360247" cy="29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81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Challenges Faced</a:t>
            </a:r>
            <a:endParaRPr sz="32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92437" y="1113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14</a:t>
            </a:fld>
            <a:endParaRPr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A8726-2E91-A485-D8A3-33E6D37267B9}"/>
              </a:ext>
            </a:extLst>
          </p:cNvPr>
          <p:cNvSpPr txBox="1"/>
          <p:nvPr/>
        </p:nvSpPr>
        <p:spPr>
          <a:xfrm>
            <a:off x="1023174" y="1269204"/>
            <a:ext cx="7743613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◎"/>
              <a:tabLst/>
              <a:defRPr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sym typeface="Source Sans Pro"/>
              </a:rPr>
              <a:t>D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eciding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 the variable of Analysis</a:t>
            </a: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◎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◎"/>
              <a:tabLst/>
              <a:defRPr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sym typeface="Source Sans Pro"/>
              </a:rPr>
              <a:t>PID Tuning</a:t>
            </a: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◎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◎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Selecting the choice of Motors and Threshold Speed.</a:t>
            </a: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◎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Font typeface="Source Sans Pro"/>
              <a:buChar char="◎"/>
              <a:tabLst/>
              <a:defRPr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sym typeface="Source Sans Pro"/>
              </a:rPr>
              <a:t>Different PID coefficients for hardware.</a:t>
            </a:r>
            <a:endParaRPr kumimoji="0" lang="en-PK" sz="2000" b="0" i="0" u="none" strike="noStrike" kern="0" cap="none" spc="0" normalizeH="0" baseline="0" noProof="0" dirty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1516510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89CF-B303-F1E4-F3F8-696646D3A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871" y="363876"/>
            <a:ext cx="4240257" cy="702600"/>
          </a:xfrm>
        </p:spPr>
        <p:txBody>
          <a:bodyPr/>
          <a:lstStyle/>
          <a:p>
            <a:r>
              <a:rPr lang="en-US" sz="3600" dirty="0"/>
              <a:t>Current Research</a:t>
            </a:r>
            <a:endParaRPr lang="en-PK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A9E33-B136-BD0F-42CC-73BE4E9F3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37" y="1200150"/>
            <a:ext cx="6941658" cy="3725700"/>
          </a:xfrm>
        </p:spPr>
        <p:txBody>
          <a:bodyPr/>
          <a:lstStyle/>
          <a:p>
            <a:r>
              <a:rPr lang="en-US" sz="2400" dirty="0"/>
              <a:t>Multi-axis Controller</a:t>
            </a:r>
          </a:p>
          <a:p>
            <a:endParaRPr lang="en-US" sz="2400" dirty="0"/>
          </a:p>
          <a:p>
            <a:r>
              <a:rPr lang="en-US" sz="2400" dirty="0"/>
              <a:t>Integration with other control techniques </a:t>
            </a:r>
          </a:p>
          <a:p>
            <a:endParaRPr lang="en-US" sz="2400" dirty="0"/>
          </a:p>
          <a:p>
            <a:r>
              <a:rPr lang="en-US" sz="2400" dirty="0"/>
              <a:t>Integration of Deep Learning</a:t>
            </a:r>
            <a:endParaRPr lang="en-PK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B78C67-9918-8071-1B83-8128A31CED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26304" y="62704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15</a:t>
            </a:fld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3834716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1AF36-FE6C-20E2-A18C-C912D225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390" y="326506"/>
            <a:ext cx="7571700" cy="702600"/>
          </a:xfrm>
        </p:spPr>
        <p:txBody>
          <a:bodyPr/>
          <a:lstStyle/>
          <a:p>
            <a:r>
              <a:rPr lang="en-US" sz="3200" dirty="0"/>
              <a:t>References</a:t>
            </a:r>
            <a:endParaRPr lang="en-PK" sz="3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12493-5930-C44D-B145-15DDB3D264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95300" y="0"/>
            <a:ext cx="548700" cy="393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16</a:t>
            </a:fld>
            <a:endParaRPr lang="e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F13E6-3499-6AAB-E2FB-509950436B41}"/>
              </a:ext>
            </a:extLst>
          </p:cNvPr>
          <p:cNvSpPr txBox="1"/>
          <p:nvPr/>
        </p:nvSpPr>
        <p:spPr>
          <a:xfrm>
            <a:off x="611989" y="2121490"/>
            <a:ext cx="3419644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 err="1">
                <a:solidFill>
                  <a:srgbClr val="263238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Electronoobs</a:t>
            </a:r>
            <a:r>
              <a:rPr lang="en-US" sz="1200" b="0" i="0" u="none" strike="noStrike" dirty="0">
                <a:solidFill>
                  <a:srgbClr val="26323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“Arduino PID controller for one axis brushless drone motors," 2017. [Online]. Available: https://www.youtube.com/watch?v=w2hZoZQyRw8&amp;t=96s</a:t>
            </a:r>
            <a:endParaRPr lang="en-US" sz="1200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92FF0B-1B80-81F5-97A7-1F39F7A63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193" y="1029106"/>
            <a:ext cx="3058897" cy="72627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8F0165-BFC5-C94C-C684-03137C920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096646"/>
              </p:ext>
            </p:extLst>
          </p:nvPr>
        </p:nvGraphicFramePr>
        <p:xfrm>
          <a:off x="4933193" y="1890078"/>
          <a:ext cx="3598818" cy="873957"/>
        </p:xfrm>
        <a:graphic>
          <a:graphicData uri="http://schemas.openxmlformats.org/drawingml/2006/table">
            <a:tbl>
              <a:tblPr firstRow="1" firstCol="1" bandRow="1"/>
              <a:tblGrid>
                <a:gridCol w="3598818">
                  <a:extLst>
                    <a:ext uri="{9D8B030D-6E8A-4147-A177-3AD203B41FA5}">
                      <a16:colId xmlns:a16="http://schemas.microsoft.com/office/drawing/2014/main" val="2807619499"/>
                    </a:ext>
                  </a:extLst>
                </a:gridCol>
              </a:tblGrid>
              <a:tr h="87395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[“PID Control with Arduino," </a:t>
                      </a:r>
                      <a:r>
                        <a:rPr lang="en-US" sz="12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Electronoobs</a:t>
                      </a:r>
                      <a:r>
                        <a:rPr lang="en-US" sz="12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2017. [Online]. Available: http://electronoobs.com/eng_robotica_tut6_1.php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644408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D77198E-B30D-1130-BDAD-F46910749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2" y="1151407"/>
            <a:ext cx="3419644" cy="970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6EA13F-C314-0776-2A1C-95479F1AB734}"/>
              </a:ext>
            </a:extLst>
          </p:cNvPr>
          <p:cNvSpPr txBox="1"/>
          <p:nvPr/>
        </p:nvSpPr>
        <p:spPr>
          <a:xfrm>
            <a:off x="2556933" y="3122961"/>
            <a:ext cx="4030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PID Control of Brushless DC Motor: https://www.theseus.fi/bitstream/handle/10024/494317/BLDC_Motor_PID_Controller.pdf?sequence=2&amp;isAllowed=y</a:t>
            </a:r>
          </a:p>
        </p:txBody>
      </p:sp>
    </p:spTree>
    <p:extLst>
      <p:ext uri="{BB962C8B-B14F-4D97-AF65-F5344CB8AC3E}">
        <p14:creationId xmlns:p14="http://schemas.microsoft.com/office/powerpoint/2010/main" val="1684771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069652" y="517207"/>
            <a:ext cx="7004695" cy="6602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/>
              <a:t>Problem Satement</a:t>
            </a:r>
            <a:endParaRPr sz="3200" b="1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519531" y="3554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2</a:t>
            </a:fld>
            <a:endParaRPr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2A993F-98B8-BBB0-BBEC-56DBE6B8C6DE}"/>
              </a:ext>
            </a:extLst>
          </p:cNvPr>
          <p:cNvSpPr txBox="1"/>
          <p:nvPr/>
        </p:nvSpPr>
        <p:spPr>
          <a:xfrm>
            <a:off x="824165" y="1402199"/>
            <a:ext cx="4153466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Problems?</a:t>
            </a:r>
          </a:p>
          <a:p>
            <a:endParaRPr lang="en-US" sz="1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Conventional systems with unresponsive maneuverability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Poor 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External disturbances</a:t>
            </a:r>
            <a:endParaRPr lang="en-PK" sz="1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D17C80-7A5E-58DE-8C30-E85219D57551}"/>
              </a:ext>
            </a:extLst>
          </p:cNvPr>
          <p:cNvSpPr txBox="1"/>
          <p:nvPr/>
        </p:nvSpPr>
        <p:spPr>
          <a:xfrm>
            <a:off x="4870342" y="1369083"/>
            <a:ext cx="4078288" cy="253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Roboto Slab" pitchFamily="2" charset="0"/>
                <a:ea typeface="Roboto Slab" pitchFamily="2" charset="0"/>
                <a:cs typeface="Roboto Slab" pitchFamily="2" charset="0"/>
              </a:rPr>
              <a:t>Solution</a:t>
            </a:r>
          </a:p>
          <a:p>
            <a:endParaRPr lang="en-US" sz="20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Design an effective control system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Regulating Motor speed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Roboto Slab" pitchFamily="2" charset="0"/>
                <a:ea typeface="Roboto Slab" pitchFamily="2" charset="0"/>
                <a:cs typeface="Roboto Slab" pitchFamily="2" charset="0"/>
              </a:rPr>
              <a:t>Compensate for Disturbances</a:t>
            </a:r>
            <a:endParaRPr lang="en-PK" sz="1800" dirty="0">
              <a:latin typeface="Roboto Slab" pitchFamily="2" charset="0"/>
              <a:ea typeface="Roboto Slab" pitchFamily="2" charset="0"/>
              <a:cs typeface="Roboto Slab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The PID Algorithm</a:t>
            </a:r>
            <a:endParaRPr sz="32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72117" y="1113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3</a:t>
            </a:fld>
            <a:endParaRPr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15FD30-F539-A406-A2EF-3C9380D3E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16" y="1300083"/>
            <a:ext cx="7571701" cy="327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3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94897" y="253934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Steps for Theoretical Analysis</a:t>
            </a: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92437" y="1113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4</a:t>
            </a:fld>
            <a:endParaRPr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FA8726-2E91-A485-D8A3-33E6D37267B9}"/>
              </a:ext>
            </a:extLst>
          </p:cNvPr>
          <p:cNvSpPr txBox="1"/>
          <p:nvPr/>
        </p:nvSpPr>
        <p:spPr>
          <a:xfrm>
            <a:off x="1023174" y="1269204"/>
            <a:ext cx="7743613" cy="3093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88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000"/>
              <a:buAutoNum type="arabicParenR"/>
              <a:tabLst/>
              <a:defRPr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sym typeface="Source Sans Pro"/>
              </a:rPr>
              <a:t>D</a:t>
            </a:r>
            <a:r>
              <a:rPr kumimoji="0" lang="en-US" sz="2000" i="0" u="none" strike="noStrike" kern="0" cap="none" spc="0" normalizeH="0" baseline="0" noProof="0" dirty="0" err="1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etermine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 the transfer function of the plant (BLDC)</a:t>
            </a:r>
          </a:p>
          <a:p>
            <a:pPr marL="5588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000"/>
              <a:buAutoNum type="arabicParenR"/>
              <a:tabLst/>
              <a:defRPr/>
            </a:pPr>
            <a:endParaRPr lang="en-US" sz="2000" dirty="0">
              <a:solidFill>
                <a:srgbClr val="263238"/>
              </a:solidFill>
              <a:latin typeface="Source Sans Pro"/>
              <a:ea typeface="Source Sans Pro"/>
              <a:sym typeface="Source Sans Pro"/>
            </a:endParaRPr>
          </a:p>
          <a:p>
            <a:pPr marL="5588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000"/>
              <a:buAutoNum type="arabicParenR"/>
              <a:tabLst/>
              <a:defRPr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sym typeface="Source Sans Pro"/>
              </a:rPr>
              <a:t>Model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263238"/>
                </a:solidFill>
                <a:effectLst/>
                <a:uLnTx/>
                <a:uFillTx/>
                <a:latin typeface="Source Sans Pro"/>
                <a:ea typeface="Source Sans Pro"/>
                <a:sym typeface="Source Sans Pro"/>
              </a:rPr>
              <a:t> the transfer function in control system designer</a:t>
            </a:r>
          </a:p>
          <a:p>
            <a:pPr marL="5588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000"/>
              <a:buAutoNum type="arabicParenR"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  <a:p>
            <a:pPr marL="5588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000"/>
              <a:buAutoNum type="arabicParenR"/>
              <a:tabLst/>
              <a:defRPr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sym typeface="Source Sans Pro"/>
              </a:rPr>
              <a:t>Specify the design requirements</a:t>
            </a:r>
          </a:p>
          <a:p>
            <a:pPr marL="5588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000"/>
              <a:buAutoNum type="arabicParenR"/>
              <a:tabLst/>
              <a:defRPr/>
            </a:pPr>
            <a:endParaRPr lang="en-US" sz="2000" dirty="0">
              <a:solidFill>
                <a:srgbClr val="263238"/>
              </a:solidFill>
              <a:latin typeface="Source Sans Pro"/>
              <a:ea typeface="Source Sans Pro"/>
              <a:sym typeface="Source Sans Pro"/>
            </a:endParaRPr>
          </a:p>
          <a:p>
            <a:pPr marL="5588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ts val="2000"/>
              <a:buAutoNum type="arabicParenR"/>
              <a:tabLst/>
              <a:defRPr/>
            </a:pPr>
            <a:r>
              <a:rPr lang="en-US" sz="2000" dirty="0">
                <a:solidFill>
                  <a:srgbClr val="263238"/>
                </a:solidFill>
                <a:latin typeface="Source Sans Pro"/>
                <a:ea typeface="Source Sans Pro"/>
                <a:sym typeface="Source Sans Pro"/>
              </a:rPr>
              <a:t>Acquire the coefficients of the PID Controller</a:t>
            </a:r>
          </a:p>
          <a:p>
            <a:pPr marL="5588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000"/>
              <a:buAutoNum type="arabicParenR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Source Sans Pro"/>
              <a:ea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3859260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96582" y="346580"/>
            <a:ext cx="7399525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Unity Feedback Response Without Controller</a:t>
            </a:r>
            <a:endParaRPr sz="26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51798" y="1113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5</a:t>
            </a:fld>
            <a:endParaRPr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DDB7A-D328-E851-1774-FC45489C5C75}"/>
              </a:ext>
            </a:extLst>
          </p:cNvPr>
          <p:cNvSpPr txBox="1"/>
          <p:nvPr/>
        </p:nvSpPr>
        <p:spPr>
          <a:xfrm>
            <a:off x="1885029" y="1105146"/>
            <a:ext cx="208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ource Sans Pro "/>
                <a:ea typeface="Calibri" panose="020F0502020204030204" pitchFamily="34" charset="0"/>
                <a:cs typeface="Calibri" panose="020F0502020204030204" pitchFamily="34" charset="0"/>
              </a:rPr>
              <a:t>Root Locus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7392B7-5076-2B2F-0D9C-B677DB969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82" y="1543465"/>
            <a:ext cx="4122261" cy="2283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D1061D9-130D-7897-7432-CC60AC353912}"/>
              </a:ext>
            </a:extLst>
          </p:cNvPr>
          <p:cNvSpPr txBox="1"/>
          <p:nvPr/>
        </p:nvSpPr>
        <p:spPr>
          <a:xfrm>
            <a:off x="6018107" y="1120535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Source Sans Pro "/>
                <a:ea typeface="Calibri" panose="020F0502020204030204" pitchFamily="34" charset="0"/>
                <a:cs typeface="Calibri" panose="020F0502020204030204" pitchFamily="34" charset="0"/>
              </a:rPr>
              <a:t>Step Response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53774DA-46F5-7D35-3D02-C334D696E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439" y="1543465"/>
            <a:ext cx="3829756" cy="2283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455E71-CED6-3CE8-E350-FDBD5A5B5371}"/>
              </a:ext>
            </a:extLst>
          </p:cNvPr>
          <p:cNvSpPr txBox="1"/>
          <p:nvPr/>
        </p:nvSpPr>
        <p:spPr>
          <a:xfrm>
            <a:off x="4727787" y="4022965"/>
            <a:ext cx="3854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% OS &lt; 25%         Ts &lt; 0.05s</a:t>
            </a:r>
          </a:p>
        </p:txBody>
      </p:sp>
    </p:spTree>
    <p:extLst>
      <p:ext uri="{BB962C8B-B14F-4D97-AF65-F5344CB8AC3E}">
        <p14:creationId xmlns:p14="http://schemas.microsoft.com/office/powerpoint/2010/main" val="247872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27393" y="103597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/>
              <a:t>PID Controller</a:t>
            </a:r>
            <a:endParaRPr sz="2600" b="1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51798" y="1113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6</a:t>
            </a:fld>
            <a:endParaRPr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6D452F-2F4F-E038-9281-216332EB8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22" y="1350021"/>
            <a:ext cx="3473021" cy="2568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3880C9-A0F2-812B-0514-8E7A92A76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772" y="1348752"/>
            <a:ext cx="4321416" cy="25698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99E5796-FA4B-2505-49E7-20A0CA5AE4E9}"/>
              </a:ext>
            </a:extLst>
          </p:cNvPr>
          <p:cNvSpPr txBox="1"/>
          <p:nvPr/>
        </p:nvSpPr>
        <p:spPr>
          <a:xfrm>
            <a:off x="1294566" y="84646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Source Sans Pro "/>
                <a:ea typeface="Calibri" panose="020F0502020204030204" pitchFamily="34" charset="0"/>
                <a:cs typeface="Calibri" panose="020F0502020204030204" pitchFamily="34" charset="0"/>
              </a:rPr>
              <a:t>Design Requirements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307F57-83A0-6833-2980-AD1FA36B5A78}"/>
              </a:ext>
            </a:extLst>
          </p:cNvPr>
          <p:cNvSpPr txBox="1"/>
          <p:nvPr/>
        </p:nvSpPr>
        <p:spPr>
          <a:xfrm>
            <a:off x="5381412" y="84317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1" dirty="0">
                <a:latin typeface="Source Sans Pro "/>
                <a:ea typeface="Calibri" panose="020F0502020204030204" pitchFamily="34" charset="0"/>
                <a:cs typeface="Calibri" panose="020F0502020204030204" pitchFamily="34" charset="0"/>
              </a:rPr>
              <a:t>Updated Step Response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 "/>
              <a:ea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5877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33937" y="48476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Simulink Model</a:t>
            </a:r>
            <a:endParaRPr sz="32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526304" y="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/>
              <a:t>7</a:t>
            </a:fld>
            <a:endParaRPr sz="2000" dirty="0"/>
          </a:p>
        </p:txBody>
      </p:sp>
      <p:pic>
        <p:nvPicPr>
          <p:cNvPr id="1026" name="Picture 2" descr="A picture containing diagram, plan, technical drawing, line&#10;&#10;Description automatically generated">
            <a:extLst>
              <a:ext uri="{FF2B5EF4-FFF2-40B4-BE49-F238E27FC236}">
                <a16:creationId xmlns:a16="http://schemas.microsoft.com/office/drawing/2014/main" id="{EF9B69AE-49D1-6633-712C-839FCE535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1" y="1456508"/>
            <a:ext cx="8758037" cy="285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596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397543" y="9085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Output Graphs</a:t>
            </a:r>
            <a:endParaRPr sz="26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51798" y="1113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8</a:t>
            </a:fld>
            <a:endParaRPr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DDB7A-D328-E851-1774-FC45489C5C75}"/>
              </a:ext>
            </a:extLst>
          </p:cNvPr>
          <p:cNvSpPr txBox="1"/>
          <p:nvPr/>
        </p:nvSpPr>
        <p:spPr>
          <a:xfrm>
            <a:off x="653754" y="793451"/>
            <a:ext cx="208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ource Sans Pro "/>
                <a:ea typeface="Calibri" panose="020F0502020204030204" pitchFamily="34" charset="0"/>
                <a:cs typeface="Calibri" panose="020F0502020204030204" pitchFamily="34" charset="0"/>
              </a:rPr>
              <a:t>Step Response</a:t>
            </a:r>
          </a:p>
        </p:txBody>
      </p:sp>
      <p:pic>
        <p:nvPicPr>
          <p:cNvPr id="5" name="Picture 4" descr="A picture containing text, line, plot, number&#10;&#10;Description automatically generated">
            <a:extLst>
              <a:ext uri="{FF2B5EF4-FFF2-40B4-BE49-F238E27FC236}">
                <a16:creationId xmlns:a16="http://schemas.microsoft.com/office/drawing/2014/main" id="{AB25CBF4-CF42-EA23-D239-2802F9930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27" y="1267151"/>
            <a:ext cx="5713607" cy="2798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5093E1-52AE-1844-8E2F-53082C0397F4}"/>
              </a:ext>
            </a:extLst>
          </p:cNvPr>
          <p:cNvSpPr txBox="1"/>
          <p:nvPr/>
        </p:nvSpPr>
        <p:spPr>
          <a:xfrm>
            <a:off x="6579002" y="2571750"/>
            <a:ext cx="27804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ource Sans Pro "/>
              </a:rPr>
              <a:t>Percent OS = </a:t>
            </a:r>
            <a:r>
              <a:rPr lang="en-US" sz="1600" dirty="0">
                <a:latin typeface="Source Sans Pro "/>
              </a:rPr>
              <a:t>24.7 %</a:t>
            </a:r>
          </a:p>
          <a:p>
            <a:r>
              <a:rPr lang="en-US" sz="1600" b="1" dirty="0">
                <a:latin typeface="Source Sans Pro "/>
              </a:rPr>
              <a:t>Steady State Error = </a:t>
            </a:r>
            <a:r>
              <a:rPr lang="en-US" sz="1600" dirty="0">
                <a:latin typeface="Source Sans Pro "/>
              </a:rPr>
              <a:t>0.02</a:t>
            </a:r>
          </a:p>
          <a:p>
            <a:r>
              <a:rPr lang="el-GR" sz="1600" b="1" dirty="0">
                <a:latin typeface="Source Sans Pro "/>
              </a:rPr>
              <a:t>ζ</a:t>
            </a:r>
            <a:r>
              <a:rPr lang="en-US" sz="1600" b="1" dirty="0">
                <a:latin typeface="Source Sans Pro "/>
              </a:rPr>
              <a:t> = </a:t>
            </a:r>
            <a:r>
              <a:rPr lang="en-US" sz="1600" dirty="0">
                <a:latin typeface="Source Sans Pro "/>
              </a:rPr>
              <a:t>0.88 </a:t>
            </a:r>
          </a:p>
          <a:p>
            <a:r>
              <a:rPr lang="el-GR" sz="1600" b="1" dirty="0">
                <a:latin typeface="Source Sans Pro "/>
              </a:rPr>
              <a:t>ω</a:t>
            </a:r>
            <a:r>
              <a:rPr lang="en-US" sz="1600" b="1" dirty="0">
                <a:latin typeface="Source Sans Pro "/>
              </a:rPr>
              <a:t> = </a:t>
            </a:r>
            <a:r>
              <a:rPr lang="en-US" sz="1600" dirty="0">
                <a:latin typeface="Source Sans Pro "/>
              </a:rPr>
              <a:t>2.32</a:t>
            </a:r>
          </a:p>
          <a:p>
            <a:r>
              <a:rPr lang="en-US" sz="1600" b="1" dirty="0" err="1">
                <a:latin typeface="Source Sans Pro "/>
              </a:rPr>
              <a:t>Tp</a:t>
            </a:r>
            <a:r>
              <a:rPr lang="en-US" sz="1600" b="1" dirty="0">
                <a:latin typeface="Source Sans Pro "/>
              </a:rPr>
              <a:t> = </a:t>
            </a:r>
            <a:r>
              <a:rPr lang="en-US" sz="1600" dirty="0">
                <a:latin typeface="Source Sans Pro "/>
              </a:rPr>
              <a:t>2.840 s</a:t>
            </a:r>
          </a:p>
          <a:p>
            <a:r>
              <a:rPr lang="en-US" sz="1600" b="1" dirty="0">
                <a:latin typeface="Source Sans Pro "/>
              </a:rPr>
              <a:t>Ts = </a:t>
            </a:r>
            <a:r>
              <a:rPr lang="en-US" sz="1600" dirty="0">
                <a:latin typeface="Source Sans Pro "/>
              </a:rPr>
              <a:t>9.5 s</a:t>
            </a:r>
          </a:p>
        </p:txBody>
      </p:sp>
    </p:spTree>
    <p:extLst>
      <p:ext uri="{BB962C8B-B14F-4D97-AF65-F5344CB8AC3E}">
        <p14:creationId xmlns:p14="http://schemas.microsoft.com/office/powerpoint/2010/main" val="410506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433936" y="65819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/>
              <a:t>Continued…</a:t>
            </a:r>
            <a:endParaRPr sz="26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51798" y="11132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2000" smtClean="0"/>
              <a:t>9</a:t>
            </a:fld>
            <a:endParaRPr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82655-EF13-4A71-7BA2-11F0E63C9C7A}"/>
              </a:ext>
            </a:extLst>
          </p:cNvPr>
          <p:cNvSpPr txBox="1"/>
          <p:nvPr/>
        </p:nvSpPr>
        <p:spPr>
          <a:xfrm>
            <a:off x="1058164" y="1435940"/>
            <a:ext cx="1898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ource Sans Pro "/>
                <a:ea typeface="Calibri" panose="020F0502020204030204" pitchFamily="34" charset="0"/>
                <a:cs typeface="Calibri" panose="020F0502020204030204" pitchFamily="34" charset="0"/>
              </a:rPr>
              <a:t>Error Plot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8DDB7A-D328-E851-1774-FC45489C5C75}"/>
              </a:ext>
            </a:extLst>
          </p:cNvPr>
          <p:cNvSpPr txBox="1"/>
          <p:nvPr/>
        </p:nvSpPr>
        <p:spPr>
          <a:xfrm>
            <a:off x="1058164" y="3532181"/>
            <a:ext cx="2080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Source Sans Pro "/>
              </a:rPr>
              <a:t>Pitch Angle </a:t>
            </a:r>
          </a:p>
        </p:txBody>
      </p:sp>
      <p:pic>
        <p:nvPicPr>
          <p:cNvPr id="3" name="Picture 2" descr="A picture containing line, plot, diagram&#10;&#10;Description automatically generated">
            <a:extLst>
              <a:ext uri="{FF2B5EF4-FFF2-40B4-BE49-F238E27FC236}">
                <a16:creationId xmlns:a16="http://schemas.microsoft.com/office/drawing/2014/main" id="{215E3F4D-D4A7-D159-DAE1-58CB49134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735" y="746979"/>
            <a:ext cx="4271789" cy="2023314"/>
          </a:xfrm>
          <a:prstGeom prst="rect">
            <a:avLst/>
          </a:prstGeom>
        </p:spPr>
      </p:pic>
      <p:pic>
        <p:nvPicPr>
          <p:cNvPr id="6" name="Picture 5" descr="A picture containing line, plot, diagram, parallel&#10;&#10;Description automatically generated">
            <a:extLst>
              <a:ext uri="{FF2B5EF4-FFF2-40B4-BE49-F238E27FC236}">
                <a16:creationId xmlns:a16="http://schemas.microsoft.com/office/drawing/2014/main" id="{6EFF1175-7804-5FB5-4013-218BA7797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131" y="2811561"/>
            <a:ext cx="4252995" cy="202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39759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349</Words>
  <Application>Microsoft Office PowerPoint</Application>
  <PresentationFormat>On-screen Show (16:9)</PresentationFormat>
  <Paragraphs>90</Paragraphs>
  <Slides>16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Source Sans Pro</vt:lpstr>
      <vt:lpstr>Calibri</vt:lpstr>
      <vt:lpstr>Source Sans Pro </vt:lpstr>
      <vt:lpstr>Siource</vt:lpstr>
      <vt:lpstr>Roboto Slab</vt:lpstr>
      <vt:lpstr>Cordelia template</vt:lpstr>
      <vt:lpstr>1 Axis PID Drone Controller By</vt:lpstr>
      <vt:lpstr>Problem Satement</vt:lpstr>
      <vt:lpstr>The PID Algorithm</vt:lpstr>
      <vt:lpstr>Steps for Theoretical Analysis</vt:lpstr>
      <vt:lpstr>Unity Feedback Response Without Controller</vt:lpstr>
      <vt:lpstr>PID Controller</vt:lpstr>
      <vt:lpstr>Simulink Model</vt:lpstr>
      <vt:lpstr>Output Graphs</vt:lpstr>
      <vt:lpstr>Continued…</vt:lpstr>
      <vt:lpstr>Continued…</vt:lpstr>
      <vt:lpstr>Hardware Components</vt:lpstr>
      <vt:lpstr>Our Prototype</vt:lpstr>
      <vt:lpstr>Demo Video</vt:lpstr>
      <vt:lpstr>Challenges Faced</vt:lpstr>
      <vt:lpstr>Current Research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Abdullah Sohail</dc:creator>
  <cp:lastModifiedBy>Muhammad Abdullah</cp:lastModifiedBy>
  <cp:revision>12</cp:revision>
  <dcterms:modified xsi:type="dcterms:W3CDTF">2023-05-23T11:16:27Z</dcterms:modified>
</cp:coreProperties>
</file>